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0" r:id="rId6"/>
    <p:sldId id="262" r:id="rId7"/>
    <p:sldId id="266" r:id="rId8"/>
    <p:sldId id="282" r:id="rId9"/>
    <p:sldId id="281" r:id="rId10"/>
    <p:sldId id="280" r:id="rId11"/>
    <p:sldId id="279" r:id="rId12"/>
    <p:sldId id="284" r:id="rId13"/>
    <p:sldId id="285" r:id="rId14"/>
    <p:sldId id="283" r:id="rId15"/>
    <p:sldId id="288" r:id="rId16"/>
    <p:sldId id="291" r:id="rId17"/>
    <p:sldId id="287" r:id="rId18"/>
    <p:sldId id="295" r:id="rId19"/>
    <p:sldId id="290" r:id="rId20"/>
    <p:sldId id="274" r:id="rId21"/>
    <p:sldId id="275" r:id="rId22"/>
    <p:sldId id="289" r:id="rId23"/>
    <p:sldId id="267" r:id="rId24"/>
    <p:sldId id="268" r:id="rId25"/>
    <p:sldId id="269" r:id="rId26"/>
    <p:sldId id="270" r:id="rId27"/>
    <p:sldId id="296" r:id="rId28"/>
    <p:sldId id="271" r:id="rId29"/>
    <p:sldId id="272" r:id="rId30"/>
    <p:sldId id="273" r:id="rId31"/>
    <p:sldId id="298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1A3F6C"/>
    <a:srgbClr val="FFFFFF"/>
    <a:srgbClr val="E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660"/>
  </p:normalViewPr>
  <p:slideViewPr>
    <p:cSldViewPr>
      <p:cViewPr>
        <p:scale>
          <a:sx n="60" d="100"/>
          <a:sy n="60" d="100"/>
        </p:scale>
        <p:origin x="-153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8314C-4AF0-47BD-A897-1A073D9BD388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2BCB-7382-4941-B525-6FAF70182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9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82BCB-7382-4941-B525-6FAF70182C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82BCB-7382-4941-B525-6FAF70182CA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35000">
                      <a:srgbClr val="1A3F6C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536" y="3645024"/>
            <a:ext cx="7952928" cy="2616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151284"/>
            <a:ext cx="72104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8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817946" y="327070"/>
            <a:ext cx="1229589" cy="952729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0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7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0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0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8640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20" y="158988"/>
            <a:ext cx="1525202" cy="1181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gradFill>
            <a:gsLst>
              <a:gs pos="0">
                <a:srgbClr val="5E9EFF"/>
              </a:gs>
              <a:gs pos="27000">
                <a:srgbClr val="85C2FF"/>
              </a:gs>
              <a:gs pos="54000">
                <a:srgbClr val="C4D6EB"/>
              </a:gs>
              <a:gs pos="84000">
                <a:srgbClr val="FFEBFA"/>
              </a:gs>
            </a:gsLst>
            <a:lin ang="16200000" scaled="0"/>
          </a:gradFill>
          <a:ln w="38100" cap="sq" cmpd="sng" algn="ctr">
            <a:solidFill>
              <a:srgbClr val="F20000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92A7-AD6F-467A-9AD9-977F983BA082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0333-D53E-4CB5-8D19-2F070550D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0">
          <a:ln>
            <a:noFill/>
          </a:ln>
          <a:solidFill>
            <a:schemeClr val="tx1"/>
          </a:solidFill>
          <a:effectLst/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64297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Georgia" pitchFamily="18" charset="0"/>
              </a:rPr>
              <a:t>Бизнес-план социального туристского центра «Алые паруса»</a:t>
            </a:r>
            <a:br>
              <a:rPr lang="ru-RU" sz="2800" i="1" dirty="0" smtClean="0">
                <a:latin typeface="Georgia" pitchFamily="18" charset="0"/>
              </a:rPr>
            </a:br>
            <a:r>
              <a:rPr lang="ru-RU" sz="2800" i="1" dirty="0" smtClean="0">
                <a:latin typeface="Georgia" pitchFamily="18" charset="0"/>
              </a:rPr>
              <a:t>в ГАПОУ </a:t>
            </a:r>
            <a:br>
              <a:rPr lang="ru-RU" sz="2800" i="1" dirty="0" smtClean="0">
                <a:latin typeface="Georgia" pitchFamily="18" charset="0"/>
              </a:rPr>
            </a:br>
            <a:r>
              <a:rPr lang="ru-RU" sz="2800" i="1" dirty="0" smtClean="0">
                <a:latin typeface="Georgia" pitchFamily="18" charset="0"/>
              </a:rPr>
              <a:t> «МОК им. Виктора Талалихина» 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268688"/>
            <a:ext cx="6264696" cy="24006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latin typeface="Georgia" pitchFamily="18" charset="0"/>
              </a:rPr>
              <a:t>Руководитель проекта:   </a:t>
            </a:r>
          </a:p>
          <a:p>
            <a:pPr algn="l"/>
            <a:r>
              <a:rPr lang="ru-RU" dirty="0" smtClean="0">
                <a:latin typeface="Georgia" pitchFamily="18" charset="0"/>
              </a:rPr>
              <a:t>Лозовский К.В.</a:t>
            </a:r>
            <a:endParaRPr lang="ru-RU" dirty="0" smtClean="0">
              <a:latin typeface="Georgia" pitchFamily="18" charset="0"/>
            </a:endParaRPr>
          </a:p>
          <a:p>
            <a:pPr algn="l"/>
            <a:r>
              <a:rPr lang="ru-RU" dirty="0" smtClean="0">
                <a:latin typeface="Georgia" pitchFamily="18" charset="0"/>
              </a:rPr>
              <a:t>Разработчики проекта:</a:t>
            </a:r>
          </a:p>
          <a:p>
            <a:pPr algn="l"/>
            <a:r>
              <a:rPr lang="ru-RU" dirty="0" smtClean="0">
                <a:latin typeface="Georgia" pitchFamily="18" charset="0"/>
              </a:rPr>
              <a:t>Студентки группы </a:t>
            </a:r>
            <a:r>
              <a:rPr lang="ru-RU" dirty="0" smtClean="0">
                <a:latin typeface="Georgia" pitchFamily="18" charset="0"/>
              </a:rPr>
              <a:t>31 ГС </a:t>
            </a:r>
            <a:endParaRPr lang="ru-RU" dirty="0" smtClean="0">
              <a:latin typeface="Georgia" pitchFamily="18" charset="0"/>
            </a:endParaRPr>
          </a:p>
          <a:p>
            <a:pPr algn="l"/>
            <a:r>
              <a:rPr lang="ru-RU" dirty="0" err="1" smtClean="0">
                <a:latin typeface="Georgia" pitchFamily="18" charset="0"/>
              </a:rPr>
              <a:t>Дашевский</a:t>
            </a:r>
            <a:r>
              <a:rPr lang="ru-RU" dirty="0" smtClean="0">
                <a:latin typeface="Georgia" pitchFamily="18" charset="0"/>
              </a:rPr>
              <a:t> Семен, Максимова Екатерина</a:t>
            </a:r>
            <a:endParaRPr lang="ru-RU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17281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Georgia" pitchFamily="18" charset="0"/>
              </a:rPr>
              <a:t>Цены на услуги экскурсовода</a:t>
            </a:r>
            <a:r>
              <a:rPr lang="en-US" b="1" dirty="0" smtClean="0">
                <a:latin typeface="Georgia" pitchFamily="18" charset="0"/>
              </a:rPr>
              <a:t>:</a:t>
            </a: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1000 рублей за час услуг в туристских фирмах,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в нашем центре 200 рублей за целый день.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6-20130815_200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256584" cy="384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9"/>
            <a:ext cx="2725494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26642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Georgia" pitchFamily="18" charset="0"/>
              </a:rPr>
              <a:t>Цены на тур выходного дня</a:t>
            </a:r>
            <a:r>
              <a:rPr lang="en-US" dirty="0" smtClean="0">
                <a:latin typeface="Georgia" pitchFamily="18" charset="0"/>
              </a:rPr>
              <a:t>: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тур «Московские выходные» от 4600 рублей, с завтраком, в нашем центре 900 рублей и питание двухразовое.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Славянский тур. Агентство путеше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429375" cy="364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769152" cy="40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latin typeface="Georgia" pitchFamily="18" charset="0"/>
              </a:rPr>
              <a:t>Мы получим прибыль за счет приезда иногородних групп на образовательные  туры и туры выходного дня.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китай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6235201" cy="378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Проживание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3851920" cy="56612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dirty="0" smtClean="0"/>
              <a:t>     </a:t>
            </a:r>
            <a:r>
              <a:rPr lang="ru-RU" b="1" dirty="0" smtClean="0">
                <a:latin typeface="Georgia" pitchFamily="18" charset="0"/>
              </a:rPr>
              <a:t>Номера 1 категории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Десять 4 местных номеров. Номер состоит из двух комнат и холла.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В каждой комнате расположены две одноместные кровати.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В холле - зона отдыха: диван, столик, холодильник, телевизор.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Удобства в номере.</a:t>
            </a:r>
          </a:p>
          <a:p>
            <a:endParaRPr lang="ru-RU" dirty="0"/>
          </a:p>
        </p:txBody>
      </p:sp>
      <p:pic>
        <p:nvPicPr>
          <p:cNvPr id="2051" name="Picture 3" descr="246_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2952329" cy="260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Конкурс_СОЧИ\гостиница\DSC_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80728"/>
            <a:ext cx="199796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725494" cy="504055"/>
          </a:xfrm>
          <a:prstGeom prst="rect">
            <a:avLst/>
          </a:prstGeom>
          <a:noFill/>
        </p:spPr>
      </p:pic>
      <p:pic>
        <p:nvPicPr>
          <p:cNvPr id="21505" name="Picture 1" descr="C:\Users\User\Desktop\Конкурс_СОЧИ\IMG_3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4918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139952" cy="63367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err="1" smtClean="0">
                <a:latin typeface="Georgia" pitchFamily="18" charset="0"/>
              </a:rPr>
              <a:t>Полулюкс</a:t>
            </a:r>
            <a:r>
              <a:rPr lang="ru-RU" sz="2700" b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sz="2700" b="1" dirty="0" smtClean="0">
                <a:latin typeface="Georgia" pitchFamily="18" charset="0"/>
              </a:rPr>
              <a:t>   </a:t>
            </a:r>
            <a:r>
              <a:rPr lang="ru-RU" sz="2500" dirty="0" smtClean="0">
                <a:latin typeface="Georgia" pitchFamily="18" charset="0"/>
              </a:rPr>
              <a:t>(Два номера)</a:t>
            </a:r>
          </a:p>
          <a:p>
            <a:pPr>
              <a:buNone/>
            </a:pPr>
            <a:r>
              <a:rPr lang="ru-RU" sz="2500" dirty="0" smtClean="0">
                <a:latin typeface="Georgia" pitchFamily="18" charset="0"/>
              </a:rPr>
              <a:t>    Номер состоит из двух комнат. </a:t>
            </a:r>
          </a:p>
          <a:p>
            <a:pPr>
              <a:buNone/>
            </a:pPr>
            <a:r>
              <a:rPr lang="ru-RU" sz="2500" dirty="0" smtClean="0">
                <a:latin typeface="Georgia" pitchFamily="18" charset="0"/>
              </a:rPr>
              <a:t>    В каждой комнате по 1 кровати, с ортопедическим матрасом, </a:t>
            </a:r>
            <a:r>
              <a:rPr lang="ru-RU" sz="2500" dirty="0" err="1" smtClean="0">
                <a:latin typeface="Georgia" pitchFamily="18" charset="0"/>
              </a:rPr>
              <a:t>минисейф</a:t>
            </a:r>
            <a:r>
              <a:rPr lang="ru-RU" sz="2500" dirty="0" smtClean="0">
                <a:latin typeface="Georgia" pitchFamily="18" charset="0"/>
              </a:rPr>
              <a:t>, </a:t>
            </a:r>
            <a:r>
              <a:rPr lang="ru-RU" sz="2500" dirty="0" err="1" smtClean="0">
                <a:latin typeface="Georgia" pitchFamily="18" charset="0"/>
              </a:rPr>
              <a:t>минибар</a:t>
            </a:r>
            <a:r>
              <a:rPr lang="ru-RU" sz="2500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ru-RU" sz="2500" dirty="0" smtClean="0">
                <a:latin typeface="Georgia" pitchFamily="18" charset="0"/>
              </a:rPr>
              <a:t>    В холле - зона отдыха: диван, кресла, столик, холодильник, телевизор. </a:t>
            </a:r>
          </a:p>
          <a:p>
            <a:pPr>
              <a:buNone/>
            </a:pPr>
            <a:r>
              <a:rPr lang="ru-RU" sz="2500" dirty="0" smtClean="0">
                <a:latin typeface="Georgia" pitchFamily="18" charset="0"/>
              </a:rPr>
              <a:t>    Удобства в номере.</a:t>
            </a:r>
          </a:p>
          <a:p>
            <a:endParaRPr lang="ru-RU" dirty="0"/>
          </a:p>
        </p:txBody>
      </p:sp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725494" cy="504055"/>
          </a:xfrm>
          <a:prstGeom prst="rect">
            <a:avLst/>
          </a:prstGeom>
          <a:noFill/>
        </p:spPr>
      </p:pic>
      <p:pic>
        <p:nvPicPr>
          <p:cNvPr id="6" name="Picture 2" descr="C:\Users\User\Desktop\Конкурс_СОЧИ\гостиница\DSC_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9508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Питание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06794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sz="2700" dirty="0" smtClean="0">
                <a:latin typeface="Georgia" pitchFamily="18" charset="0"/>
              </a:rPr>
              <a:t>Питание организуется в кафе ресурсного центра при участии студентов под руководством мастеров производственного обучения "ГАОУ МОК им. Талалихина". Стоимость питания - 75 рубле</a:t>
            </a:r>
            <a:r>
              <a:rPr lang="ru-RU" sz="2900" dirty="0" smtClean="0">
                <a:latin typeface="Georgia" pitchFamily="18" charset="0"/>
              </a:rPr>
              <a:t>й</a:t>
            </a:r>
          </a:p>
          <a:p>
            <a:endParaRPr lang="ru-RU" dirty="0"/>
          </a:p>
        </p:txBody>
      </p:sp>
      <p:pic>
        <p:nvPicPr>
          <p:cNvPr id="16385" name="Picture 1" descr="DSCN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245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940966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Примерное меню на день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464496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Georgia" pitchFamily="18" charset="0"/>
              </a:rPr>
              <a:t>     Завтрак</a:t>
            </a:r>
            <a:r>
              <a:rPr lang="en-US" sz="2400" b="1" dirty="0" smtClean="0">
                <a:latin typeface="Georgia" pitchFamily="18" charset="0"/>
              </a:rPr>
              <a:t>:</a:t>
            </a:r>
            <a:r>
              <a:rPr lang="ru-RU" sz="2400" b="1" dirty="0" smtClean="0">
                <a:latin typeface="Georgia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Georgia" pitchFamily="18" charset="0"/>
              </a:rPr>
              <a:t>     </a:t>
            </a:r>
            <a:r>
              <a:rPr lang="ru-RU" sz="2400" dirty="0" smtClean="0">
                <a:latin typeface="Georgia" pitchFamily="18" charset="0"/>
              </a:rPr>
              <a:t>Каша овсяная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     Яйцо вареное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     Чай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     Выпечка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    </a:t>
            </a:r>
            <a:r>
              <a:rPr lang="ru-RU" sz="2400" b="1" dirty="0" smtClean="0">
                <a:latin typeface="Georgia" pitchFamily="18" charset="0"/>
              </a:rPr>
              <a:t>Ужин</a:t>
            </a:r>
            <a:r>
              <a:rPr lang="en-US" sz="2400" b="1" dirty="0" smtClean="0">
                <a:latin typeface="Georgia" pitchFamily="18" charset="0"/>
              </a:rPr>
              <a:t>: </a:t>
            </a:r>
            <a:endParaRPr lang="ru-RU" sz="2400" b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Georgia" pitchFamily="18" charset="0"/>
              </a:rPr>
              <a:t>    </a:t>
            </a:r>
            <a:r>
              <a:rPr lang="ru-RU" sz="2400" dirty="0" smtClean="0">
                <a:latin typeface="Georgia" pitchFamily="18" charset="0"/>
              </a:rPr>
              <a:t>Тефтели с макаронами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    Чай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</a:rPr>
              <a:t>    Выпечка</a:t>
            </a:r>
          </a:p>
        </p:txBody>
      </p:sp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725494" cy="504055"/>
          </a:xfrm>
          <a:prstGeom prst="rect">
            <a:avLst/>
          </a:prstGeom>
          <a:noFill/>
        </p:spPr>
      </p:pic>
      <p:pic>
        <p:nvPicPr>
          <p:cNvPr id="18434" name="Picture 2" descr="17 ноября: День шотландской кухни и английский завтрак в &quot;Дакар Фудзон&quot; / Не-За-Баром / Лента новостей / Киев / Ресторан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36678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Как приготовить спагетти с тефтельками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84167" y="3789040"/>
            <a:ext cx="2688481" cy="283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3059832" cy="28083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Georgia" pitchFamily="18" charset="0"/>
              </a:rPr>
              <a:t>Наши повара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профессионалы своего дела.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Лучшего молодого повара ресторана выбрали в Коломне Новости Юго-Восток в Подмоск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007765" cy="286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>
          <a:xfrm>
            <a:off x="2987824" y="260648"/>
            <a:ext cx="3240360" cy="355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H:\презентации к выспуплениям\фото\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3861049"/>
            <a:ext cx="3744417" cy="273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4664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</a:rPr>
              <a:t>Образовательные туры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 descr="C:\Users\User\Desktop\Конкурс_СОЧИ\IMG_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185458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725494" cy="504055"/>
          </a:xfrm>
          <a:prstGeom prst="rect">
            <a:avLst/>
          </a:prstGeom>
          <a:noFill/>
        </p:spPr>
      </p:pic>
      <p:pic>
        <p:nvPicPr>
          <p:cNvPr id="7" name="Picture 2" descr="C:\Users\User\Desktop\Конкурс_СОЧИ\IMG_3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9167"/>
            <a:ext cx="3547185" cy="514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436096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latin typeface="Georgia" pitchFamily="18" charset="0"/>
              </a:rPr>
              <a:t>      Царские резиденции в Москве  с обучающей программой по  </a:t>
            </a:r>
            <a:r>
              <a:rPr lang="ru-RU" sz="1800" b="1" i="1" dirty="0" err="1" smtClean="0">
                <a:latin typeface="Georgia" pitchFamily="18" charset="0"/>
              </a:rPr>
              <a:t>карвингу</a:t>
            </a:r>
            <a:r>
              <a:rPr lang="ru-RU" sz="1800" b="1" i="1" dirty="0" smtClean="0">
                <a:latin typeface="Georgia" pitchFamily="18" charset="0"/>
              </a:rPr>
              <a:t>.</a:t>
            </a:r>
            <a:endParaRPr lang="en-US" sz="1800" b="1" i="1" dirty="0" smtClean="0">
              <a:latin typeface="Georgia" pitchFamily="18" charset="0"/>
            </a:endParaRPr>
          </a:p>
          <a:p>
            <a:pPr>
              <a:buNone/>
            </a:pPr>
            <a:endParaRPr lang="ru-RU" sz="1800" b="1" i="1" dirty="0" smtClean="0">
              <a:latin typeface="Georgia" pitchFamily="18" charset="0"/>
            </a:endParaRPr>
          </a:p>
          <a:p>
            <a:r>
              <a:rPr lang="ru-RU" sz="1600" b="1" i="1" dirty="0" smtClean="0">
                <a:latin typeface="Georgia" pitchFamily="18" charset="0"/>
                <a:cs typeface="Times New Roman" pitchFamily="18" charset="0"/>
              </a:rPr>
              <a:t>1 день </a:t>
            </a:r>
            <a:r>
              <a:rPr lang="ru-RU" sz="1600" i="1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Прибытие в Москву. Встреча группы. Обзорная экскурсия по Москве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Обучающие курсы. Лекция №1 История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карвинга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 2ч. </a:t>
            </a:r>
            <a:r>
              <a:rPr lang="en-US" sz="1600" dirty="0" err="1" smtClean="0">
                <a:latin typeface="Georgia" pitchFamily="18" charset="0"/>
                <a:cs typeface="Times New Roman" pitchFamily="18" charset="0"/>
              </a:rPr>
              <a:t>Уж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и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н .</a:t>
            </a:r>
            <a:endParaRPr lang="ru-RU" sz="1600" b="1" i="1" dirty="0" smtClean="0">
              <a:latin typeface="Georgia" pitchFamily="18" charset="0"/>
            </a:endParaRPr>
          </a:p>
          <a:p>
            <a:r>
              <a:rPr lang="ru-RU" sz="1600" b="1" i="1" dirty="0" smtClean="0">
                <a:latin typeface="Georgia" pitchFamily="18" charset="0"/>
              </a:rPr>
              <a:t>2 день </a:t>
            </a:r>
            <a:r>
              <a:rPr lang="ru-RU" sz="1600" i="1" dirty="0" smtClean="0">
                <a:latin typeface="Georgia" pitchFamily="18" charset="0"/>
              </a:rPr>
              <a:t>- </a:t>
            </a:r>
            <a:r>
              <a:rPr lang="ru-RU" sz="1600" dirty="0" smtClean="0">
                <a:latin typeface="Georgia" pitchFamily="18" charset="0"/>
              </a:rPr>
              <a:t>Завтрак . Экскурсия «К черту на куличики». Продолжительность 4-5 часов. Ужин.</a:t>
            </a:r>
          </a:p>
          <a:p>
            <a:r>
              <a:rPr lang="ru-RU" sz="1600" b="1" i="1" dirty="0" smtClean="0">
                <a:latin typeface="Georgia" pitchFamily="18" charset="0"/>
              </a:rPr>
              <a:t>3 день </a:t>
            </a:r>
            <a:r>
              <a:rPr lang="ru-RU" sz="1600" i="1" dirty="0" smtClean="0">
                <a:latin typeface="Georgia" pitchFamily="18" charset="0"/>
              </a:rPr>
              <a:t>– </a:t>
            </a:r>
            <a:r>
              <a:rPr lang="ru-RU" sz="1600" dirty="0" smtClean="0">
                <a:latin typeface="Georgia" pitchFamily="18" charset="0"/>
              </a:rPr>
              <a:t>Завтрак.  Экскурсия «</a:t>
            </a:r>
            <a:r>
              <a:rPr lang="ru-RU" sz="1600" dirty="0" err="1" smtClean="0">
                <a:latin typeface="Georgia" pitchFamily="18" charset="0"/>
              </a:rPr>
              <a:t>Булгаковская</a:t>
            </a:r>
            <a:r>
              <a:rPr lang="ru-RU" sz="1600" dirty="0" smtClean="0">
                <a:latin typeface="Georgia" pitchFamily="18" charset="0"/>
              </a:rPr>
              <a:t> Москва». Обучающие курсы. Лекция №3. «Способы работы с  инструментами».2ч. </a:t>
            </a:r>
            <a:r>
              <a:rPr lang="en-US" sz="1600" dirty="0" err="1" smtClean="0">
                <a:latin typeface="Georgia" pitchFamily="18" charset="0"/>
              </a:rPr>
              <a:t>Ужин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r>
              <a:rPr lang="ru-RU" sz="1600" b="1" dirty="0" smtClean="0">
                <a:latin typeface="Georgia" pitchFamily="18" charset="0"/>
              </a:rPr>
              <a:t>4 день -</a:t>
            </a:r>
            <a:r>
              <a:rPr lang="ru-RU" sz="1600" dirty="0" smtClean="0">
                <a:latin typeface="Georgia" pitchFamily="18" charset="0"/>
              </a:rPr>
              <a:t>Завтрак. Обучающие курсы. Лекция №4«Изготовление цветов из овощей».2ч. Пешеходная экскурсия Скряги с Мясницкой. М. Чистые пруды. Ул. Мясницкая, 17. Сухарева башня или Башня колдуна. М. Сухаревская, ул. </a:t>
            </a:r>
            <a:r>
              <a:rPr lang="ru-RU" sz="1600" dirty="0" err="1" smtClean="0">
                <a:latin typeface="Georgia" pitchFamily="18" charset="0"/>
              </a:rPr>
              <a:t>Сретенка</a:t>
            </a:r>
            <a:r>
              <a:rPr lang="ru-RU" sz="1600" dirty="0" smtClean="0">
                <a:latin typeface="Georgia" pitchFamily="18" charset="0"/>
              </a:rPr>
              <a:t>. </a:t>
            </a:r>
            <a:r>
              <a:rPr lang="en-US" sz="1600" dirty="0" err="1" smtClean="0">
                <a:latin typeface="Georgia" pitchFamily="18" charset="0"/>
              </a:rPr>
              <a:t>Ужин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r>
              <a:rPr lang="ru-RU" sz="1600" b="1" dirty="0" smtClean="0">
                <a:latin typeface="Georgia" pitchFamily="18" charset="0"/>
              </a:rPr>
              <a:t>5 день </a:t>
            </a:r>
            <a:r>
              <a:rPr lang="ru-RU" sz="1600" dirty="0" smtClean="0">
                <a:latin typeface="Georgia" pitchFamily="18" charset="0"/>
              </a:rPr>
              <a:t>-  Завтрак . Обучающие курсы. Лекция №5. «Изготовление цветочной композиции».2ч. Экскурсия «Что скрывает Кремль». Свободное время. </a:t>
            </a:r>
            <a:r>
              <a:rPr lang="en-US" sz="1600" dirty="0" err="1" smtClean="0">
                <a:latin typeface="Georgia" pitchFamily="18" charset="0"/>
              </a:rPr>
              <a:t>Ужин</a:t>
            </a:r>
            <a:r>
              <a:rPr lang="ru-RU" sz="1600" dirty="0" smtClean="0">
                <a:latin typeface="Georgia" pitchFamily="18" charset="0"/>
              </a:rPr>
              <a:t>. </a:t>
            </a:r>
          </a:p>
          <a:p>
            <a:r>
              <a:rPr lang="ru-RU" sz="1600" b="1" dirty="0" smtClean="0">
                <a:latin typeface="Georgia" pitchFamily="18" charset="0"/>
              </a:rPr>
              <a:t>6 день </a:t>
            </a:r>
            <a:r>
              <a:rPr lang="ru-RU" sz="1600" dirty="0" smtClean="0">
                <a:latin typeface="Georgia" pitchFamily="18" charset="0"/>
              </a:rPr>
              <a:t>- Завтрак . Торжественное вручение официальный сертификат о прохождении обучения. Экскурсия «Тайны Храма Христа Спасителя».</a:t>
            </a:r>
            <a:r>
              <a:rPr lang="en-US" sz="1600" i="1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Обед.</a:t>
            </a:r>
            <a:endParaRPr lang="ru-RU" sz="1600" i="1" dirty="0" smtClean="0">
              <a:latin typeface="Georgia" pitchFamily="18" charset="0"/>
            </a:endParaRPr>
          </a:p>
          <a:p>
            <a:endParaRPr lang="ru-RU" sz="1600" i="1" dirty="0" smtClean="0">
              <a:latin typeface="Georgia" pitchFamily="18" charset="0"/>
            </a:endParaRPr>
          </a:p>
          <a:p>
            <a:r>
              <a:rPr lang="ru-RU" sz="1600" i="1" dirty="0" smtClean="0">
                <a:latin typeface="Georgia" pitchFamily="18" charset="0"/>
              </a:rPr>
              <a:t> </a:t>
            </a:r>
            <a:endParaRPr lang="ru-RU" sz="1600" dirty="0"/>
          </a:p>
        </p:txBody>
      </p:sp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725494" cy="504055"/>
          </a:xfrm>
          <a:prstGeom prst="rect">
            <a:avLst/>
          </a:prstGeom>
          <a:noFill/>
        </p:spPr>
      </p:pic>
      <p:pic>
        <p:nvPicPr>
          <p:cNvPr id="14338" name="Picture 2" descr="Фантазии из овощей и фруктов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34776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2080" y="5733257"/>
            <a:ext cx="3804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 smtClean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Стоимость участия в программе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-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3500руб</a:t>
            </a:r>
            <a:r>
              <a:rPr lang="en-US" b="1" i="1" dirty="0" smtClean="0">
                <a:latin typeface="Georgia" pitchFamily="18" charset="0"/>
              </a:rPr>
              <a:t>/</a:t>
            </a:r>
            <a:r>
              <a:rPr lang="ru-RU" b="1" i="1" dirty="0" smtClean="0">
                <a:latin typeface="Georgia" pitchFamily="18" charset="0"/>
              </a:rPr>
              <a:t>чел</a:t>
            </a:r>
            <a:r>
              <a:rPr lang="ru-RU" sz="1600" b="1" i="1" dirty="0" smtClean="0">
                <a:latin typeface="Georgia" pitchFamily="18" charset="0"/>
              </a:rPr>
              <a:t>.</a:t>
            </a:r>
            <a:endParaRPr lang="ru-RU" sz="16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Цели создания социального центра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36504"/>
          </a:xfrm>
        </p:spPr>
        <p:txBody>
          <a:bodyPr>
            <a:normAutofit fontScale="92500" lnSpcReduction="10000"/>
          </a:bodyPr>
          <a:lstStyle/>
          <a:p>
            <a:pPr indent="360000">
              <a:buNone/>
            </a:pPr>
            <a:r>
              <a:rPr lang="ru-RU" dirty="0" smtClean="0">
                <a:latin typeface="Georgia" pitchFamily="18" charset="0"/>
              </a:rPr>
              <a:t> Удовлетворение клиентов в услугах размещения. Социальный центр ориентирован на прием и размещение студентов ВУЗов, </a:t>
            </a:r>
            <a:r>
              <a:rPr lang="ru-RU" dirty="0" err="1" smtClean="0">
                <a:latin typeface="Georgia" pitchFamily="18" charset="0"/>
              </a:rPr>
              <a:t>ССУЗов</a:t>
            </a:r>
            <a:r>
              <a:rPr lang="ru-RU" dirty="0" smtClean="0">
                <a:latin typeface="Georgia" pitchFamily="18" charset="0"/>
              </a:rPr>
              <a:t>,  школьников и детей из домов интернатов, приезжающих в Москву из других регионов для участия в семинарах, конкурсах, конференциях или для отдыха.</a:t>
            </a:r>
          </a:p>
          <a:p>
            <a:pPr indent="3600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20880" cy="73833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</a:rPr>
              <a:t>Экскурсионная программа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5328592" cy="518457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i="1" dirty="0" smtClean="0">
                <a:latin typeface="Georgia" pitchFamily="18" charset="0"/>
              </a:rPr>
              <a:t>Тур выходного дня</a:t>
            </a: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1 день – пятница</a:t>
            </a:r>
            <a:r>
              <a:rPr lang="ru-RU" sz="4000" dirty="0" smtClean="0">
                <a:latin typeface="Georgia" pitchFamily="18" charset="0"/>
              </a:rPr>
              <a:t>: встреча группы на вокзале. Размещение в гостинице –ужин </a:t>
            </a: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2 день – суббота</a:t>
            </a:r>
            <a:r>
              <a:rPr lang="ru-RU" sz="4000" dirty="0" smtClean="0">
                <a:latin typeface="Georgia" pitchFamily="18" charset="0"/>
              </a:rPr>
              <a:t>: Завтрак. Экскурсия по Красной площади и Александровскому парку. Посещение храма Христа Спасителя. Обед в кафе Москвы. Посещение Третьяковской галереи. Возвращение в гостиницу. Ужин. Анимационная программа.</a:t>
            </a: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3 день – воскресенье: </a:t>
            </a:r>
            <a:r>
              <a:rPr lang="ru-RU" sz="4000" dirty="0" smtClean="0">
                <a:latin typeface="Georgia" pitchFamily="18" charset="0"/>
              </a:rPr>
              <a:t>Завтрак. Посещение усадьбы  и музея  Царицыно. Возвращение в гостиницу. Обед. Отъезд</a:t>
            </a:r>
          </a:p>
          <a:p>
            <a:endParaRPr lang="ru-RU" sz="4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Расчет стоимости тура:</a:t>
            </a:r>
            <a:endParaRPr lang="ru-RU" sz="4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      Проживание 2 суток*200руб=400руб</a:t>
            </a: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      Питание 5*75 руб=375руб</a:t>
            </a: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      Экскурсионное обслуживание 2 дня*100руб=200руб</a:t>
            </a:r>
          </a:p>
          <a:p>
            <a:pPr lvl="0">
              <a:buNone/>
            </a:pPr>
            <a:r>
              <a:rPr lang="ru-RU" sz="4000" b="1" dirty="0" smtClean="0">
                <a:latin typeface="Georgia" pitchFamily="18" charset="0"/>
              </a:rPr>
              <a:t>Стоимость тура 975руб</a:t>
            </a:r>
            <a:endParaRPr lang="ru-RU" sz="4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      Дополнительно оплачиваются расходы на городской транспорт, входные билеты в музей, обед в кафе  г. Москвы.</a:t>
            </a: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      На группу 10 человек, 1 руководитель размещается бесплатно</a:t>
            </a:r>
          </a:p>
          <a:p>
            <a:endParaRPr lang="ru-RU" dirty="0"/>
          </a:p>
        </p:txBody>
      </p:sp>
      <p:pic>
        <p:nvPicPr>
          <p:cNvPr id="14338" name="Picture 2" descr="Red Square Moskau Russland Computer Wallpapers 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3024336" cy="202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Собор Христа Спасителя в Москве - Стоковое фото Denis Babenko #1382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Интер Бизнес СВ +7(495) 470-1767, +7(916) 296-3524 Заказать экскурсию Третьяковская галерея индивидуаль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72035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868144" cy="5832648"/>
          </a:xfrm>
        </p:spPr>
        <p:txBody>
          <a:bodyPr>
            <a:normAutofit fontScale="55000" lnSpcReduction="20000"/>
          </a:bodyPr>
          <a:lstStyle/>
          <a:p>
            <a:pPr lvl="1">
              <a:buNone/>
            </a:pPr>
            <a:r>
              <a:rPr lang="ru-RU" sz="3400" b="1" i="1" dirty="0" smtClean="0">
                <a:latin typeface="Georgia" pitchFamily="18" charset="0"/>
              </a:rPr>
              <a:t>Тур  «Знакомство с Москвой»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1 день</a:t>
            </a:r>
            <a:r>
              <a:rPr lang="ru-RU" dirty="0" smtClean="0">
                <a:latin typeface="Georgia" pitchFamily="18" charset="0"/>
              </a:rPr>
              <a:t>. Встреча группы Размещение в гостинице.  Завтрак. Экскурсия по Красной площади и Александровскому парку. Обед в кафе Москвы. Посещение Исторического музея. Посещение храма Христа Спасителя Возвращение в гостиницу. Ужин. Анимационная программа.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2 день</a:t>
            </a:r>
            <a:r>
              <a:rPr lang="ru-RU" dirty="0" smtClean="0">
                <a:latin typeface="Georgia" pitchFamily="18" charset="0"/>
              </a:rPr>
              <a:t>. Завтрак. Посещение Поклонной горы и музея Войны 1812 года. Возвращение в гостиницу. Ужин. Отъезд</a:t>
            </a:r>
            <a:endParaRPr lang="ru-RU" sz="2800" dirty="0" smtClean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Стоимость тура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Проживание 2 суток*200руб=400руб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Питание в кафе колледжа 4*75 руб=300руб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Экскурсионное обслуживание 2 дня*100руб=200руб</a:t>
            </a:r>
            <a:endParaRPr lang="ru-RU" sz="2800" dirty="0" smtClean="0">
              <a:latin typeface="Georgia" pitchFamily="18" charset="0"/>
            </a:endParaRPr>
          </a:p>
          <a:p>
            <a:pPr lvl="0">
              <a:buNone/>
            </a:pPr>
            <a:r>
              <a:rPr lang="ru-RU" b="1" dirty="0" smtClean="0">
                <a:latin typeface="Georgia" pitchFamily="18" charset="0"/>
              </a:rPr>
              <a:t>     Стоимость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тура 900руб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Дополнительно оплачиваются расходы на городской транспорт, входные билеты в музей.</a:t>
            </a:r>
            <a:endParaRPr lang="ru-RU" sz="28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На  группу 1 руководитель размещается бесплатно</a:t>
            </a:r>
            <a:endParaRPr lang="ru-RU" sz="2800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3314" name="Picture 2" descr="Исторический музей ПУТЕШЕСТВУЙТЕ ПОДОЛЬШЕ И ПОДАЛЬШ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904323" cy="21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Поклонная гора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389" y="3356992"/>
            <a:ext cx="33806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Финансовая часть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320480" cy="52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Georgia" pitchFamily="18" charset="0"/>
              </a:rPr>
              <a:t>Центр будет финансироваться за счет внебюджетных средств, а также доходов, получаемых от деятельности в соответствии со сметой расходов и доходов. </a:t>
            </a:r>
          </a:p>
          <a:p>
            <a:endParaRPr lang="ru-RU" dirty="0"/>
          </a:p>
        </p:txBody>
      </p:sp>
      <p:pic>
        <p:nvPicPr>
          <p:cNvPr id="4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725494" cy="504055"/>
          </a:xfrm>
          <a:prstGeom prst="rect">
            <a:avLst/>
          </a:prstGeom>
          <a:noFill/>
        </p:spPr>
      </p:pic>
      <p:pic>
        <p:nvPicPr>
          <p:cNvPr id="11265" name="Picture 1" descr="D:\Конкурс_СОЧИ\uid44444_201308270056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492031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60651"/>
          <a:ext cx="8712966" cy="6338500"/>
        </p:xfrm>
        <a:graphic>
          <a:graphicData uri="http://schemas.openxmlformats.org/drawingml/2006/table">
            <a:tbl>
              <a:tblPr/>
              <a:tblGrid>
                <a:gridCol w="1712806"/>
                <a:gridCol w="849830"/>
                <a:gridCol w="1025055"/>
                <a:gridCol w="1025055"/>
                <a:gridCol w="1025055"/>
                <a:gridCol w="1025055"/>
                <a:gridCol w="1025055"/>
                <a:gridCol w="1025055"/>
              </a:tblGrid>
              <a:tr h="389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Наименование этапа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1мес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2мес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3мес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4мес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6мес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7мес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500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Регистрация фирмы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Ремонт территории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8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Согласование разрешения на открытие деятельности (пожарная служба, СЭС, прочие)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B05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B05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Замена сантехники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Приобретение мебели и других товаров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Набор персонала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Реклама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38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Начало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892480" cy="61206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46240"/>
                <a:gridCol w="4446240"/>
              </a:tblGrid>
              <a:tr h="41809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Наименование этапа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Исполнитель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809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Регистрация фирмы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Социально-туристский</a:t>
                      </a:r>
                      <a:r>
                        <a:rPr lang="ru-RU" sz="1800" kern="1200" baseline="0" dirty="0" smtClean="0">
                          <a:latin typeface="Georgia" pitchFamily="18" charset="0"/>
                        </a:rPr>
                        <a:t> центр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9549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Благоустройство территории 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Georgia" pitchFamily="18" charset="0"/>
                        </a:rPr>
                        <a:t>Специализированная</a:t>
                      </a:r>
                      <a:r>
                        <a:rPr lang="ru-RU" sz="1800" kern="12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Georgia" pitchFamily="18" charset="0"/>
                        </a:rPr>
                        <a:t> фирма. Выбор будет производиться с помощью анализа подобных фирм на рынке.</a:t>
                      </a:r>
                    </a:p>
                  </a:txBody>
                  <a:tcPr/>
                </a:tc>
              </a:tr>
              <a:tr h="171647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Согласование разрешения на открытие деятельности (пожарная служба, СЭС, прочие)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Georgia" pitchFamily="18" charset="0"/>
                        </a:rPr>
                        <a:t>Вопросами согласования всех разрешительных документов для открытия гостиницы, будет заниматься специализированная фирма, имеющая опыт в данных вопросах</a:t>
                      </a:r>
                    </a:p>
                  </a:txBody>
                  <a:tcPr/>
                </a:tc>
              </a:tr>
              <a:tr h="104524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Замена сантехники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Специализированная</a:t>
                      </a:r>
                      <a:r>
                        <a:rPr lang="ru-RU" sz="1800" kern="1200" baseline="0" dirty="0" smtClean="0">
                          <a:latin typeface="Georgia" pitchFamily="18" charset="0"/>
                        </a:rPr>
                        <a:t>  фирма. </a:t>
                      </a:r>
                      <a:r>
                        <a:rPr lang="ru-RU" sz="1800" kern="1200" dirty="0" smtClean="0">
                          <a:latin typeface="Georgia" pitchFamily="18" charset="0"/>
                        </a:rPr>
                        <a:t>Выбор будет производиться с помощью анализа подобных фирм на рынке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73167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Приобретение мебели и других товаров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smtClean="0">
                          <a:latin typeface="Georgia" pitchFamily="18" charset="0"/>
                        </a:rPr>
                        <a:t>Социально-туристский</a:t>
                      </a:r>
                      <a:r>
                        <a:rPr lang="ru-RU" sz="1800" kern="1200" baseline="0" smtClean="0">
                          <a:latin typeface="Georgia" pitchFamily="18" charset="0"/>
                        </a:rPr>
                        <a:t> центр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8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Реклама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Социально-туристский</a:t>
                      </a:r>
                      <a:r>
                        <a:rPr lang="ru-RU" sz="1800" kern="1200" baseline="0" dirty="0" smtClean="0">
                          <a:latin typeface="Georgia" pitchFamily="18" charset="0"/>
                        </a:rPr>
                        <a:t> центр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8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Набор персонала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Georgia" pitchFamily="18" charset="0"/>
                        </a:rPr>
                        <a:t>Социально-туристский</a:t>
                      </a:r>
                      <a:r>
                        <a:rPr lang="ru-RU" sz="1800" kern="1200" baseline="0" dirty="0" smtClean="0">
                          <a:latin typeface="Georgia" pitchFamily="18" charset="0"/>
                        </a:rPr>
                        <a:t> центр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12360" cy="70609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dirty="0" smtClean="0">
                <a:latin typeface="Georgia" pitchFamily="18" charset="0"/>
              </a:rPr>
              <a:t>Общая смета расходов по реализации проекта</a:t>
            </a:r>
            <a:endParaRPr lang="ru-RU" sz="40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30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660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Статья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расходов: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Сумма расходов (рубли):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60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Благоустройство территории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200 000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60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Замена сантехники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158 609 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8308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Мебель и другие товары для работы гостиницы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748 236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60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Реклама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72 500 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604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Всего: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1 179 345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274042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Georgia" pitchFamily="18" charset="0"/>
              </a:rPr>
              <a:t>Прогноз экономических показателей гостиницы</a:t>
            </a:r>
            <a:endParaRPr lang="ru-RU" sz="40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348880"/>
          <a:ext cx="8064896" cy="38884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1086"/>
                <a:gridCol w="1089417"/>
                <a:gridCol w="1167933"/>
                <a:gridCol w="1138489"/>
                <a:gridCol w="1138489"/>
                <a:gridCol w="1137598"/>
                <a:gridCol w="1391884"/>
              </a:tblGrid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2015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2016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2017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2018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2019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2020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8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Выручка(рубли) 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1 622 120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2 947 672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2 939 618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3 225 048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3 225 048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 pitchFamily="18" charset="0"/>
                        </a:rPr>
                        <a:t>3 548 717</a:t>
                      </a:r>
                      <a:endParaRPr lang="ru-RU" sz="16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Чистая 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прибыль(рубли)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125 198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Georgia" pitchFamily="18" charset="0"/>
                        </a:rPr>
                        <a:t>363 346</a:t>
                      </a:r>
                      <a:endParaRPr lang="ru-RU" sz="16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362 353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647 783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647 783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964 391</a:t>
                      </a: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иаграмма 4"/>
          <p:cNvPicPr>
            <a:picLocks noChangeArrowheads="1"/>
          </p:cNvPicPr>
          <p:nvPr/>
        </p:nvPicPr>
        <p:blipFill>
          <a:blip r:embed="rId2" cstate="print"/>
          <a:srcRect b="-131"/>
          <a:stretch>
            <a:fillRect/>
          </a:stretch>
        </p:blipFill>
        <p:spPr bwMode="auto">
          <a:xfrm>
            <a:off x="251520" y="1340768"/>
            <a:ext cx="864096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504056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Georgia" pitchFamily="18" charset="0"/>
              </a:rPr>
              <a:t>Расходы</a:t>
            </a:r>
            <a:r>
              <a:rPr lang="en-US" sz="4000" dirty="0" smtClean="0">
                <a:latin typeface="Georgia" pitchFamily="18" charset="0"/>
              </a:rPr>
              <a:t> </a:t>
            </a:r>
            <a:r>
              <a:rPr lang="ru-RU" sz="4000" dirty="0" smtClean="0">
                <a:latin typeface="Georgia" pitchFamily="18" charset="0"/>
              </a:rPr>
              <a:t>в месяц  (30 дней)</a:t>
            </a:r>
            <a:endParaRPr lang="ru-RU" sz="40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7848872" cy="4968552"/>
        </p:xfrm>
        <a:graphic>
          <a:graphicData uri="http://schemas.openxmlformats.org/drawingml/2006/table">
            <a:tbl>
              <a:tblPr/>
              <a:tblGrid>
                <a:gridCol w="3924026"/>
                <a:gridCol w="3924846"/>
              </a:tblGrid>
              <a:tr h="489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Статья расходов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Затраты на продукты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30 000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Зарплата сотрудникам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115 000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ЕСН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29 900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Административные расходы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Реклама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19 000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5 000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Налоги (УСН)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7 930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Чистая прибыль</a:t>
                      </a:r>
                      <a:endParaRPr lang="ru-RU" sz="200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29 783</a:t>
                      </a:r>
                      <a:endParaRPr lang="ru-RU" sz="20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688632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Диаграмма расходов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гостиницы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7649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725494" cy="57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740352" cy="5733256"/>
          </a:xfrm>
        </p:spPr>
        <p:txBody>
          <a:bodyPr>
            <a:normAutofit/>
          </a:bodyPr>
          <a:lstStyle/>
          <a:p>
            <a:pPr indent="36000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Georgia" pitchFamily="18" charset="0"/>
              </a:rPr>
              <a:t>Учебные и предпринимательские: </a:t>
            </a:r>
            <a:r>
              <a:rPr lang="ru-RU" sz="2800" dirty="0" smtClean="0">
                <a:latin typeface="Georgia" pitchFamily="18" charset="0"/>
              </a:rPr>
              <a:t>отработка практических навыков студентами специальности «Гостиничный сервис» ,«Туризм», «Технология общественного питания».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mem1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73624"/>
            <a:ext cx="416230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4664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>
                <a:latin typeface="Georgia" pitchFamily="18" charset="0"/>
              </a:rPr>
              <a:t>Расчет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окупаемости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проекта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3877891"/>
          </a:xfrm>
        </p:spPr>
        <p:txBody>
          <a:bodyPr/>
          <a:lstStyle/>
          <a:p>
            <a:pPr lvl="0"/>
            <a:r>
              <a:rPr lang="ru-RU" dirty="0" smtClean="0">
                <a:latin typeface="Georgia" pitchFamily="18" charset="0"/>
              </a:rPr>
              <a:t>Срок начала проекта: ноябрь 2014 г.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Открытие гостиницы: июнь 2015 г.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Полная окупаемость проекта</a:t>
            </a:r>
            <a:r>
              <a:rPr lang="ru-RU" smtClean="0">
                <a:latin typeface="Georgia" pitchFamily="18" charset="0"/>
              </a:rPr>
              <a:t>: октябрь 20</a:t>
            </a:r>
            <a:r>
              <a:rPr lang="en-US" dirty="0" smtClean="0">
                <a:latin typeface="Georgia" pitchFamily="18" charset="0"/>
              </a:rPr>
              <a:t>18</a:t>
            </a:r>
            <a:r>
              <a:rPr lang="ru-RU" dirty="0" smtClean="0">
                <a:latin typeface="Georgia" pitchFamily="18" charset="0"/>
              </a:rPr>
              <a:t> г.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Срок окупаемости проекта: </a:t>
            </a:r>
            <a:r>
              <a:rPr lang="en-US" dirty="0" smtClean="0">
                <a:latin typeface="Georgia" pitchFamily="18" charset="0"/>
              </a:rPr>
              <a:t>48</a:t>
            </a:r>
            <a:r>
              <a:rPr lang="ru-RU" dirty="0" smtClean="0">
                <a:latin typeface="Georgia" pitchFamily="18" charset="0"/>
              </a:rPr>
              <a:t> месяцев.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4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08912" cy="5400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Реализация данного проекта </a:t>
            </a:r>
            <a:r>
              <a:rPr lang="ru-RU" b="1" smtClean="0">
                <a:latin typeface="Georgia" pitchFamily="18" charset="0"/>
              </a:rPr>
              <a:t>решает следующий комплекс </a:t>
            </a:r>
            <a:r>
              <a:rPr lang="ru-RU" b="1" dirty="0" smtClean="0">
                <a:latin typeface="Georgia" pitchFamily="18" charset="0"/>
              </a:rPr>
              <a:t>задач</a:t>
            </a:r>
            <a:r>
              <a:rPr lang="en-US" b="1" dirty="0" smtClean="0">
                <a:latin typeface="Georgia" pitchFamily="18" charset="0"/>
              </a:rPr>
              <a:t>:</a:t>
            </a:r>
            <a:endParaRPr lang="ru-RU" b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Georgia" pitchFamily="18" charset="0"/>
              </a:rPr>
              <a:t>Обеспечение проживанием, питанием и досугом организованных групп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Georgia" pitchFamily="18" charset="0"/>
              </a:rPr>
              <a:t>Организация индивидуальных экскурсионных программ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Georgia" pitchFamily="18" charset="0"/>
              </a:rPr>
              <a:t>Отработка практических навыков студентов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Georgia" pitchFamily="18" charset="0"/>
              </a:rPr>
              <a:t>Организация внебюджетной деятельности образовательного учреждения</a:t>
            </a:r>
          </a:p>
          <a:p>
            <a:endParaRPr lang="ru-RU" dirty="0"/>
          </a:p>
        </p:txBody>
      </p:sp>
      <p:pic>
        <p:nvPicPr>
          <p:cNvPr id="9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Мы очень хотим, чтобы Москву  посетили как можно наших ровесников и готовы сделать для этого все возможное.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         Добро пожаловать!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esktop\Конкурс_СОЧИ\гостиница\DSC_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25552"/>
            <a:ext cx="604867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Georgia" pitchFamily="18" charset="0"/>
              </a:rPr>
              <a:t>К компетенции учредительного собрания относится обсуждение следующих вопросов: 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  1. Общее качество управления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2. Прогнозы на наполняемость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3. Главные статьи расхода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4. Доходность предприятия</a:t>
            </a:r>
            <a:endParaRPr lang="ru-RU" sz="2800" dirty="0"/>
          </a:p>
        </p:txBody>
      </p:sp>
      <p:pic>
        <p:nvPicPr>
          <p:cNvPr id="4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Организационная структура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340768"/>
            <a:ext cx="2808312" cy="792088"/>
          </a:xfrm>
          <a:prstGeom prst="rect">
            <a:avLst/>
          </a:prstGeom>
          <a:gradFill flip="none" rotWithShape="1">
            <a:gsLst>
              <a:gs pos="0">
                <a:srgbClr val="F20000">
                  <a:tint val="66000"/>
                  <a:satMod val="160000"/>
                </a:srgbClr>
              </a:gs>
              <a:gs pos="50000">
                <a:srgbClr val="F20000">
                  <a:tint val="44500"/>
                  <a:satMod val="160000"/>
                </a:srgbClr>
              </a:gs>
              <a:gs pos="100000">
                <a:srgbClr val="F2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Учредительное собрание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780928"/>
            <a:ext cx="1728192" cy="8640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Директор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65104"/>
            <a:ext cx="1728192" cy="792088"/>
          </a:xfrm>
          <a:prstGeom prst="rect">
            <a:avLst/>
          </a:prstGeom>
          <a:gradFill flip="none" rotWithShape="1">
            <a:gsLst>
              <a:gs pos="0">
                <a:srgbClr val="F20000">
                  <a:tint val="66000"/>
                  <a:satMod val="160000"/>
                </a:srgbClr>
              </a:gs>
              <a:gs pos="50000">
                <a:srgbClr val="F20000">
                  <a:tint val="44500"/>
                  <a:satMod val="160000"/>
                </a:srgbClr>
              </a:gs>
              <a:gs pos="100000">
                <a:srgbClr val="F2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Дежурный на этаже Гостиницы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805264"/>
            <a:ext cx="1512168" cy="792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Бармены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05264"/>
            <a:ext cx="1872208" cy="792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Официанты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365104"/>
            <a:ext cx="1368152" cy="792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Бухгалтер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4365104"/>
            <a:ext cx="2304256" cy="792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Руководитель службы питания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4365104"/>
            <a:ext cx="1764704" cy="792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Экскурсоводы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733256"/>
            <a:ext cx="1728192" cy="8640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Горничные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5805264"/>
            <a:ext cx="1728192" cy="7920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Повара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499992" y="2204864"/>
            <a:ext cx="0" cy="576064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051720" y="3356992"/>
            <a:ext cx="1440160" cy="86409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491880" y="3789040"/>
            <a:ext cx="432048" cy="50405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88024" y="3789040"/>
            <a:ext cx="360040" cy="50405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508104" y="3356992"/>
            <a:ext cx="1512168" cy="7920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259632" y="5229200"/>
            <a:ext cx="0" cy="50405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4211960" y="5229200"/>
            <a:ext cx="432048" cy="504056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436096" y="5301208"/>
            <a:ext cx="0" cy="43204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300192" y="5229200"/>
            <a:ext cx="440432" cy="44043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60648"/>
            <a:ext cx="5760640" cy="6264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Georgia" pitchFamily="18" charset="0"/>
              </a:rPr>
              <a:t>Административно - управленческий персонал: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800" dirty="0" smtClean="0">
                <a:latin typeface="Georgia" pitchFamily="18" charset="0"/>
              </a:rPr>
              <a:t>Директор центра – 30 000 рублей.</a:t>
            </a:r>
            <a:br>
              <a:rPr lang="ru-RU" sz="3800" dirty="0" smtClean="0">
                <a:latin typeface="Georgia" pitchFamily="18" charset="0"/>
              </a:rPr>
            </a:br>
            <a:r>
              <a:rPr lang="ru-RU" sz="3800" dirty="0" smtClean="0">
                <a:latin typeface="Georgia" pitchFamily="18" charset="0"/>
              </a:rPr>
              <a:t>Бухгалтер – 20 000 рублей.</a:t>
            </a:r>
            <a:br>
              <a:rPr lang="ru-RU" sz="3800" dirty="0" smtClean="0">
                <a:latin typeface="Georgia" pitchFamily="18" charset="0"/>
              </a:rPr>
            </a:br>
            <a:r>
              <a:rPr lang="ru-RU" sz="3800" dirty="0" smtClean="0">
                <a:latin typeface="Georgia" pitchFamily="18" charset="0"/>
              </a:rPr>
              <a:t>Администратор - 15 000 рублей.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4000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000" b="1" dirty="0" smtClean="0">
                <a:latin typeface="Georgia" pitchFamily="18" charset="0"/>
              </a:rPr>
              <a:t>     Вспомогательный персонал: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800" dirty="0" smtClean="0">
                <a:latin typeface="Georgia" pitchFamily="18" charset="0"/>
              </a:rPr>
              <a:t>Горничные - 10 000 рублей.</a:t>
            </a:r>
            <a:br>
              <a:rPr lang="ru-RU" sz="3800" dirty="0" smtClean="0">
                <a:latin typeface="Georgia" pitchFamily="18" charset="0"/>
              </a:rPr>
            </a:br>
            <a:r>
              <a:rPr lang="ru-RU" sz="3800" dirty="0" smtClean="0">
                <a:latin typeface="Georgia" pitchFamily="18" charset="0"/>
              </a:rPr>
              <a:t>Повара - 10 000 рублей.</a:t>
            </a:r>
            <a:br>
              <a:rPr lang="ru-RU" sz="3800" dirty="0" smtClean="0">
                <a:latin typeface="Georgia" pitchFamily="18" charset="0"/>
              </a:rPr>
            </a:br>
            <a:r>
              <a:rPr lang="ru-RU" sz="3800" dirty="0" smtClean="0">
                <a:latin typeface="Georgia" pitchFamily="18" charset="0"/>
              </a:rPr>
              <a:t>Дежурный администратор с обязанностями экскурсовода –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Georgia" pitchFamily="18" charset="0"/>
              </a:rPr>
              <a:t>     10 000 рублей.   </a:t>
            </a:r>
            <a:endParaRPr lang="ru-RU" sz="3800" dirty="0">
              <a:latin typeface="Georgia" pitchFamily="18" charset="0"/>
            </a:endParaRPr>
          </a:p>
        </p:txBody>
      </p:sp>
      <p:pic>
        <p:nvPicPr>
          <p:cNvPr id="4" name="Рисунок 3" descr="187695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35870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037" y="2276872"/>
            <a:ext cx="1949963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645024"/>
            <a:ext cx="214198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3813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Конкуренция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932040" cy="5256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Georgia" pitchFamily="18" charset="0"/>
              </a:rPr>
              <a:t>Планируем обеспечить высокое качество обслуживания клиентов при низких ценах.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Создадим конкуренцию  на рынке сферы услуг.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4577" name="Picture 1" descr="C:\Users\User\Desktop\Конкурс_СОЧИ\5-Things-Every-Startup-Business-Owner-Must-Know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46449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Цены на проживание в аналогичных средствах размещения</a:t>
            </a:r>
            <a:r>
              <a:rPr lang="en-US" dirty="0" smtClean="0">
                <a:latin typeface="Georgia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556792"/>
          <a:ext cx="8568952" cy="40887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144"/>
                <a:gridCol w="1841780"/>
                <a:gridCol w="1549214"/>
                <a:gridCol w="1937598"/>
                <a:gridCol w="1944216"/>
              </a:tblGrid>
              <a:tr h="19442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Тип номера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Гостиница                                       «Москвич» </a:t>
                      </a: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м.Печатники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Georgia" pitchFamily="18" charset="0"/>
                        </a:rPr>
                        <a:t>Хостел</a:t>
                      </a:r>
                      <a:r>
                        <a:rPr lang="en-US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smtClean="0">
                          <a:latin typeface="Georgia" pitchFamily="18" charset="0"/>
                        </a:rPr>
                        <a:t>«Три пингвина»</a:t>
                      </a:r>
                    </a:p>
                    <a:p>
                      <a:r>
                        <a:rPr lang="ru-RU" baseline="0" dirty="0" smtClean="0">
                          <a:latin typeface="Georgia" pitchFamily="18" charset="0"/>
                        </a:rPr>
                        <a:t> м. Южная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 Гостиница «Привет»</a:t>
                      </a:r>
                    </a:p>
                    <a:p>
                      <a:r>
                        <a:rPr lang="ru-RU" dirty="0" err="1" smtClean="0">
                          <a:latin typeface="Georgia" pitchFamily="18" charset="0"/>
                        </a:rPr>
                        <a:t>м.Бабушкин-ская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 Туристский Социальный центр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«</a:t>
                      </a:r>
                      <a:r>
                        <a:rPr lang="ru-RU" dirty="0" smtClean="0">
                          <a:latin typeface="Georgia" pitchFamily="18" charset="0"/>
                        </a:rPr>
                        <a:t>Алые Паруса» </a:t>
                      </a: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м. Печатники</a:t>
                      </a:r>
                    </a:p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12701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Номер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категории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  </a:t>
                      </a:r>
                      <a:r>
                        <a:rPr lang="en-US" dirty="0" smtClean="0">
                          <a:latin typeface="Georgia" pitchFamily="18" charset="0"/>
                        </a:rPr>
                        <a:t>110</a:t>
                      </a:r>
                      <a:r>
                        <a:rPr lang="ru-RU" dirty="0" smtClean="0">
                          <a:latin typeface="Georgia" pitchFamily="18" charset="0"/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500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Georgia" pitchFamily="18" charset="0"/>
                        </a:rPr>
                        <a:t>380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Georgia" pitchFamily="18" charset="0"/>
                        </a:rPr>
                        <a:t>200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01750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Номер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полулюкс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1500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850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500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300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D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4211960" cy="33123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600" dirty="0" smtClean="0"/>
              <a:t>    </a:t>
            </a:r>
            <a:r>
              <a:rPr lang="ru-RU" sz="4600" b="1" dirty="0" smtClean="0">
                <a:latin typeface="Georgia" pitchFamily="18" charset="0"/>
              </a:rPr>
              <a:t>Цены на питание</a:t>
            </a:r>
            <a:r>
              <a:rPr lang="en-US" sz="4600" dirty="0" smtClean="0">
                <a:latin typeface="Georgia" pitchFamily="18" charset="0"/>
              </a:rPr>
              <a:t>: </a:t>
            </a:r>
            <a:r>
              <a:rPr lang="ru-RU" sz="4600" dirty="0" smtClean="0">
                <a:latin typeface="Georgia" pitchFamily="18" charset="0"/>
              </a:rPr>
              <a:t>стоимость обеда с доставкой в офисы фирмами «Перерыв на обед» и «Мамина кухня» в районе Печатники составляет 130 рублей, в  центре «Алые паруса» -75 рублей.</a:t>
            </a:r>
          </a:p>
          <a:p>
            <a:endParaRPr lang="ru-RU" dirty="0"/>
          </a:p>
        </p:txBody>
      </p:sp>
      <p:pic>
        <p:nvPicPr>
          <p:cNvPr id="5" name="Picture 2" descr="H:\презентации к выспуплениям\фото\IMGP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3816424" cy="2862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презентации к выспуплениям\Профессиональная среда\октябрь\IMG_7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725494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1159</Words>
  <Application>Microsoft Office PowerPoint</Application>
  <PresentationFormat>Экран (4:3)</PresentationFormat>
  <Paragraphs>232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Бизнес-план социального туристского центра «Алые паруса» в ГАПОУ   «МОК им. Виктора Талалихина» </vt:lpstr>
      <vt:lpstr>Цели создания социального центра</vt:lpstr>
      <vt:lpstr>Презентация PowerPoint</vt:lpstr>
      <vt:lpstr>Презентация PowerPoint</vt:lpstr>
      <vt:lpstr>Организационная структура</vt:lpstr>
      <vt:lpstr>Презентация PowerPoint</vt:lpstr>
      <vt:lpstr>Конкуренция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Проживание</vt:lpstr>
      <vt:lpstr>Презентация PowerPoint</vt:lpstr>
      <vt:lpstr>Питание</vt:lpstr>
      <vt:lpstr>Примерное меню на день</vt:lpstr>
      <vt:lpstr>Презентация PowerPoint</vt:lpstr>
      <vt:lpstr>Образовательные туры</vt:lpstr>
      <vt:lpstr>Презентация PowerPoint</vt:lpstr>
      <vt:lpstr>Экскурсионная программа</vt:lpstr>
      <vt:lpstr>Презентация PowerPoint</vt:lpstr>
      <vt:lpstr>Финансовая часть</vt:lpstr>
      <vt:lpstr>Презентация PowerPoint</vt:lpstr>
      <vt:lpstr>Презентация PowerPoint</vt:lpstr>
      <vt:lpstr> Общая смета расходов по реализации проекта</vt:lpstr>
      <vt:lpstr> Прогноз экономических показателей гостиницы</vt:lpstr>
      <vt:lpstr>Презентация PowerPoint</vt:lpstr>
      <vt:lpstr>Расходы в месяц  (30 дней)</vt:lpstr>
      <vt:lpstr>Диаграмма расходов  гостиницы</vt:lpstr>
      <vt:lpstr>    Расчет окупаемости проекта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WRX</cp:lastModifiedBy>
  <cp:revision>169</cp:revision>
  <dcterms:created xsi:type="dcterms:W3CDTF">2014-10-13T07:36:12Z</dcterms:created>
  <dcterms:modified xsi:type="dcterms:W3CDTF">2015-06-16T06:56:39Z</dcterms:modified>
</cp:coreProperties>
</file>